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434" r:id="rId2"/>
    <p:sldId id="438" r:id="rId3"/>
    <p:sldId id="439" r:id="rId4"/>
  </p:sldIdLst>
  <p:sldSz cx="10691813" cy="7559675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19B97E8-6E29-4665-8EC3-36AC144CFF04}">
          <p14:sldIdLst>
            <p14:sldId id="434"/>
            <p14:sldId id="438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72" userDrawn="1">
          <p15:clr>
            <a:srgbClr val="A4A3A4"/>
          </p15:clr>
        </p15:guide>
        <p15:guide id="2" pos="6520" userDrawn="1">
          <p15:clr>
            <a:srgbClr val="A4A3A4"/>
          </p15:clr>
        </p15:guide>
        <p15:guide id="3" pos="283" userDrawn="1">
          <p15:clr>
            <a:srgbClr val="A4A3A4"/>
          </p15:clr>
        </p15:guide>
        <p15:guide id="4" orient="horz" pos="4127" userDrawn="1">
          <p15:clr>
            <a:srgbClr val="A4A3A4"/>
          </p15:clr>
        </p15:guide>
        <p15:guide id="5" pos="4683" userDrawn="1">
          <p15:clr>
            <a:srgbClr val="A4A3A4"/>
          </p15:clr>
        </p15:guide>
        <p15:guide id="6" pos="2573" userDrawn="1">
          <p15:clr>
            <a:srgbClr val="A4A3A4"/>
          </p15:clr>
        </p15:guide>
        <p15:guide id="7" orient="horz" pos="2585" userDrawn="1">
          <p15:clr>
            <a:srgbClr val="A4A3A4"/>
          </p15:clr>
        </p15:guide>
        <p15:guide id="8" pos="1009" userDrawn="1">
          <p15:clr>
            <a:srgbClr val="A4A3A4"/>
          </p15:clr>
        </p15:guide>
        <p15:guide id="9" pos="3594" userDrawn="1">
          <p15:clr>
            <a:srgbClr val="A4A3A4"/>
          </p15:clr>
        </p15:guide>
        <p15:guide id="10" orient="horz" pos="1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FF4261"/>
    <a:srgbClr val="DEDEDE"/>
    <a:srgbClr val="ECECEC"/>
    <a:srgbClr val="E0E0E0"/>
    <a:srgbClr val="FF4260"/>
    <a:srgbClr val="C7133E"/>
    <a:srgbClr val="C6133D"/>
    <a:srgbClr val="B4D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9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960" y="102"/>
      </p:cViewPr>
      <p:guideLst>
        <p:guide orient="horz" pos="272"/>
        <p:guide pos="6520"/>
        <p:guide pos="283"/>
        <p:guide orient="horz" pos="4127"/>
        <p:guide pos="4683"/>
        <p:guide pos="2573"/>
        <p:guide orient="horz" pos="2585"/>
        <p:guide pos="1009"/>
        <p:guide pos="3594"/>
        <p:guide orient="horz" pos="10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5" d="100"/>
          <a:sy n="125" d="100"/>
        </p:scale>
        <p:origin x="4860" y="64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D708-BE44-4D6D-B28B-2280B1EC49E7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B91E9-A108-40EE-96A2-CDDCC8C6ED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118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5F16-3461-4C02-99AE-569D53EB8F8F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39838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201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D1ED4-E0F2-4E38-A4BC-CB1ED6F53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41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1ED4-E0F2-4E38-A4BC-CB1ED6F53B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33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7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75" y="47869"/>
            <a:ext cx="9116321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53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"/>
            <a:ext cx="10691813" cy="7559529"/>
          </a:xfrm>
          <a:prstGeom prst="rect">
            <a:avLst/>
          </a:prstGeom>
        </p:spPr>
      </p:pic>
      <p:sp>
        <p:nvSpPr>
          <p:cNvPr id="15" name="РАЗВИТИЕ МАЛОГО И СРЕДНЕГО…"/>
          <p:cNvSpPr txBox="1"/>
          <p:nvPr userDrawn="1"/>
        </p:nvSpPr>
        <p:spPr>
          <a:xfrm>
            <a:off x="361324" y="7131717"/>
            <a:ext cx="1446958" cy="335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322" tIns="31322" rIns="31322" bIns="31322">
            <a:normAutofit fontScale="92500" lnSpcReduction="10000"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202</a:t>
            </a:r>
            <a:r>
              <a:rPr lang="en-US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</a:t>
            </a:r>
            <a:endParaRPr sz="2000" b="0" dirty="0">
              <a:solidFill>
                <a:srgbClr val="FF426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93402" y="1230923"/>
            <a:ext cx="7806268" cy="3065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73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" y="2"/>
            <a:ext cx="10690495" cy="7559675"/>
          </a:xfrm>
          <a:prstGeom prst="rect">
            <a:avLst/>
          </a:prstGeom>
        </p:spPr>
      </p:pic>
      <p:sp>
        <p:nvSpPr>
          <p:cNvPr id="13" name="РАЗВИТИЕ МАЛОГО И СРЕДНЕГО…"/>
          <p:cNvSpPr txBox="1"/>
          <p:nvPr userDrawn="1"/>
        </p:nvSpPr>
        <p:spPr>
          <a:xfrm>
            <a:off x="329469" y="6553059"/>
            <a:ext cx="1446958" cy="426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322" tIns="31322" rIns="31322" bIns="31322">
            <a:normAutofit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2022</a:t>
            </a:r>
            <a:endParaRPr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62630" y="446445"/>
            <a:ext cx="7806268" cy="389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459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9" y="47870"/>
            <a:ext cx="9529559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340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0316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1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4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1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8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0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4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3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3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61" r:id="rId13"/>
    <p:sldLayoutId id="2147483675" r:id="rId14"/>
    <p:sldLayoutId id="2147483676" r:id="rId15"/>
    <p:sldLayoutId id="2147483677" r:id="rId16"/>
  </p:sldLayoutIdLst>
  <p:hf hd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6FCD0024-C488-4830-970F-D17892B420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4301" y="67570"/>
            <a:ext cx="9345914" cy="416815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</a:rPr>
              <a:t>Льготное </a:t>
            </a:r>
            <a:r>
              <a:rPr lang="ru-RU" sz="3000" b="1" dirty="0" smtClean="0">
                <a:solidFill>
                  <a:srgbClr val="C00000"/>
                </a:solidFill>
              </a:rPr>
              <a:t>кредитование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24" name="object 41">
            <a:extLst>
              <a:ext uri="{FF2B5EF4-FFF2-40B4-BE49-F238E27FC236}">
                <a16:creationId xmlns="" xmlns:a16="http://schemas.microsoft.com/office/drawing/2014/main" id="{1A09C881-4FE8-4F71-A734-D27E03055F7A}"/>
              </a:ext>
            </a:extLst>
          </p:cNvPr>
          <p:cNvSpPr txBox="1"/>
          <p:nvPr/>
        </p:nvSpPr>
        <p:spPr>
          <a:xfrm>
            <a:off x="1231017" y="433052"/>
            <a:ext cx="446396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282575" algn="l"/>
              </a:tabLst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  <a:cs typeface="Cera PRO"/>
              </a:rPr>
              <a:t>Федеральные меры </a:t>
            </a:r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  <a:cs typeface="Cera PRO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9" y="351076"/>
            <a:ext cx="500400" cy="50040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6307117" y="2130641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Скругленный прямоугольник 6">
            <a:extLst>
              <a:ext uri="{FF2B5EF4-FFF2-40B4-BE49-F238E27FC236}">
                <a16:creationId xmlns=""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672715" y="1006028"/>
            <a:ext cx="5879745" cy="2281219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=""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6842626" y="849867"/>
            <a:ext cx="1539922" cy="461665"/>
            <a:chOff x="1552478" y="1555531"/>
            <a:chExt cx="1539922" cy="4616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2</a:t>
              </a:r>
              <a:endPara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>
                <a:buClr>
                  <a:srgbClr val="FF4160"/>
                </a:buClr>
              </a:pP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Прямоугольник 83">
            <a:extLst>
              <a:ext uri="{FF2B5EF4-FFF2-40B4-BE49-F238E27FC236}">
                <a16:creationId xmlns=""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4847971" y="1611789"/>
            <a:ext cx="5523532" cy="169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о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брабатывающее производство, </a:t>
            </a: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л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огистика, переработка сельхозпродукции, гостиничный бизнес</a:t>
            </a:r>
          </a:p>
          <a:p>
            <a:pPr algn="ctr">
              <a:lnSpc>
                <a:spcPct val="90000"/>
              </a:lnSpc>
            </a:pP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М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акс 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размер кредита </a:t>
            </a:r>
            <a:r>
              <a:rPr lang="ru-RU" sz="1100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от 50 млн до 1 млрд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Ставка по кредиту </a:t>
            </a:r>
            <a:r>
              <a:rPr lang="ru-RU" sz="1000" dirty="0">
                <a:latin typeface="Century Gothic" panose="020B0502020202020204" pitchFamily="34" charset="0"/>
              </a:rPr>
              <a:t>– до </a:t>
            </a:r>
            <a:r>
              <a:rPr lang="ru-RU" sz="1000" dirty="0" smtClean="0">
                <a:latin typeface="Century Gothic" panose="020B0502020202020204" pitchFamily="34" charset="0"/>
              </a:rPr>
              <a:t>4% </a:t>
            </a:r>
            <a:r>
              <a:rPr lang="ru-RU" sz="1000" dirty="0">
                <a:latin typeface="Century Gothic" panose="020B0502020202020204" pitchFamily="34" charset="0"/>
              </a:rPr>
              <a:t>- для малого и </a:t>
            </a:r>
            <a:r>
              <a:rPr lang="ru-RU" sz="1000" dirty="0" err="1">
                <a:latin typeface="Century Gothic" panose="020B0502020202020204" pitchFamily="34" charset="0"/>
              </a:rPr>
              <a:t>микробизнеса</a:t>
            </a:r>
            <a:r>
              <a:rPr lang="ru-RU" sz="1000" dirty="0">
                <a:latin typeface="Century Gothic" panose="020B0502020202020204" pitchFamily="34" charset="0"/>
              </a:rPr>
              <a:t>, до </a:t>
            </a:r>
            <a:r>
              <a:rPr lang="ru-RU" sz="1000" dirty="0" smtClean="0">
                <a:latin typeface="Century Gothic" panose="020B0502020202020204" pitchFamily="34" charset="0"/>
              </a:rPr>
              <a:t>2,5% </a:t>
            </a:r>
            <a:r>
              <a:rPr lang="ru-RU" sz="1000" dirty="0">
                <a:latin typeface="Century Gothic" panose="020B0502020202020204" pitchFamily="34" charset="0"/>
              </a:rPr>
              <a:t>- для среднего бизнеса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Срок субсидирования </a:t>
            </a:r>
            <a:r>
              <a:rPr lang="ru-RU" sz="1000" dirty="0">
                <a:latin typeface="Century Gothic" panose="020B0502020202020204" pitchFamily="34" charset="0"/>
              </a:rPr>
              <a:t>– до 10 лет, из </a:t>
            </a:r>
            <a:r>
              <a:rPr lang="ru-RU" sz="1100" dirty="0"/>
              <a:t>них</a:t>
            </a:r>
            <a:r>
              <a:rPr lang="ru-RU" sz="1000" dirty="0">
                <a:latin typeface="Century Gothic" panose="020B0502020202020204" pitchFamily="34" charset="0"/>
              </a:rPr>
              <a:t> льготный период – 5 лет. В течение первых 3 лет ставки 3-4,5%, затем 2 года ставка Программы «1764», действующая на момент подписания договора.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Цели –</a:t>
            </a:r>
            <a:r>
              <a:rPr lang="ru-RU" sz="11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инвестиционные</a:t>
            </a:r>
            <a:r>
              <a:rPr lang="ru-RU" sz="1000" dirty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(закупка оборудования, капитальный ремонт производственных помещений или запуск новых производств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=""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5101468" y="1156019"/>
            <a:ext cx="3484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ИНВЕСТИЦИОННОЕ КРЕДИТОВАНИЕ </a:t>
            </a:r>
            <a:endParaRPr lang="ru-RU" sz="1000" i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90000"/>
              </a:lnSpc>
            </a:pPr>
            <a:r>
              <a:rPr lang="ru-RU" sz="1000" i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совмещение двух программ – «ПСК» и «1764»</a:t>
            </a:r>
            <a:endParaRPr lang="ru-RU" sz="1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8" name="Группа 47">
            <a:extLst>
              <a:ext uri="{FF2B5EF4-FFF2-40B4-BE49-F238E27FC236}">
                <a16:creationId xmlns=""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9655476" y="1200502"/>
            <a:ext cx="806506" cy="729177"/>
            <a:chOff x="3089464" y="5875975"/>
            <a:chExt cx="1021433" cy="864847"/>
          </a:xfrm>
        </p:grpSpPr>
        <p:pic>
          <p:nvPicPr>
            <p:cNvPr id="49" name="Рисунок 48">
              <a:extLst>
                <a:ext uri="{FF2B5EF4-FFF2-40B4-BE49-F238E27FC236}">
                  <a16:creationId xmlns=""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50" name="Прямоугольник 49">
              <a:extLst>
                <a:ext uri="{FF2B5EF4-FFF2-40B4-BE49-F238E27FC236}">
                  <a16:creationId xmlns=""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790143" y="209221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6">
            <a:extLst>
              <a:ext uri="{FF2B5EF4-FFF2-40B4-BE49-F238E27FC236}">
                <a16:creationId xmlns=""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81483" y="903716"/>
            <a:ext cx="3538503" cy="4401996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53" name="Группа 52">
            <a:extLst>
              <a:ext uri="{FF2B5EF4-FFF2-40B4-BE49-F238E27FC236}">
                <a16:creationId xmlns=""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404305" y="741852"/>
            <a:ext cx="1539922" cy="276999"/>
            <a:chOff x="1552478" y="1555531"/>
            <a:chExt cx="1539922" cy="276999"/>
          </a:xfrm>
        </p:grpSpPr>
        <p:sp>
          <p:nvSpPr>
            <p:cNvPr id="54" name="Прямоугольник 53">
              <a:extLst>
                <a:ext uri="{FF2B5EF4-FFF2-40B4-BE49-F238E27FC236}">
                  <a16:creationId xmlns=""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=""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534936" y="1295549"/>
            <a:ext cx="3314456" cy="4030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Малые и средние 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предприятия</a:t>
            </a:r>
          </a:p>
          <a:p>
            <a:pPr algn="ctr">
              <a:lnSpc>
                <a:spcPct val="90000"/>
              </a:lnSpc>
            </a:pP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инвестиционные цели</a:t>
            </a:r>
            <a:r>
              <a:rPr lang="ru-RU" sz="1000" dirty="0"/>
              <a:t>, </a:t>
            </a:r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рок -</a:t>
            </a:r>
            <a:r>
              <a:rPr lang="ru-RU" sz="1000" dirty="0" smtClean="0">
                <a:latin typeface="Century Gothic" panose="020B0502020202020204" pitchFamily="34" charset="0"/>
              </a:rPr>
              <a:t> до </a:t>
            </a:r>
            <a:r>
              <a:rPr lang="ru-RU" sz="1000" dirty="0">
                <a:latin typeface="Century Gothic" panose="020B0502020202020204" pitchFamily="34" charset="0"/>
              </a:rPr>
              <a:t>10 лет,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b="1" dirty="0" smtClean="0">
                <a:latin typeface="Century Gothic" panose="020B0502020202020204" pitchFamily="34" charset="0"/>
              </a:rPr>
              <a:t>Ставка - </a:t>
            </a:r>
            <a:r>
              <a:rPr lang="ru-RU" sz="1000" dirty="0" smtClean="0">
                <a:latin typeface="Century Gothic" panose="020B0502020202020204" pitchFamily="34" charset="0"/>
              </a:rPr>
              <a:t>рассчитывается </a:t>
            </a:r>
            <a:r>
              <a:rPr lang="ru-RU" sz="1000" dirty="0">
                <a:latin typeface="Century Gothic" panose="020B0502020202020204" pitchFamily="34" charset="0"/>
              </a:rPr>
              <a:t>как «ключевая ставка + 2,75% годовых», ставка субсидируется в течение 5 лет,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умма</a:t>
            </a:r>
            <a:r>
              <a:rPr lang="ru-RU" sz="1000" dirty="0" smtClean="0">
                <a:latin typeface="Century Gothic" panose="020B0502020202020204" pitchFamily="34" charset="0"/>
              </a:rPr>
              <a:t> - </a:t>
            </a:r>
            <a:r>
              <a:rPr lang="ru-RU" sz="1000" dirty="0">
                <a:latin typeface="Century Gothic" panose="020B0502020202020204" pitchFamily="34" charset="0"/>
              </a:rPr>
              <a:t>от 500 тыс. до 2 млрд рублей;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пополнение оборотных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средств</a:t>
            </a:r>
            <a:endParaRPr lang="ru-RU" sz="1000" dirty="0" smtClean="0"/>
          </a:p>
          <a:p>
            <a:r>
              <a:rPr lang="ru-RU" sz="1000" b="1" dirty="0">
                <a:latin typeface="Century Gothic" panose="020B0502020202020204" pitchFamily="34" charset="0"/>
              </a:rPr>
              <a:t>Срок</a:t>
            </a:r>
            <a:r>
              <a:rPr lang="ru-RU" sz="1000" dirty="0">
                <a:latin typeface="Century Gothic" panose="020B0502020202020204" pitchFamily="34" charset="0"/>
              </a:rPr>
              <a:t> - до 3 лет, 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рассчитывается как «ключевая ставка + 2,75% годовых», ставка субсидируется в течение 3 лет, 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умма</a:t>
            </a:r>
            <a:r>
              <a:rPr lang="ru-RU" sz="1000" dirty="0" smtClean="0">
                <a:latin typeface="Century Gothic" panose="020B0502020202020204" pitchFamily="34" charset="0"/>
              </a:rPr>
              <a:t> - </a:t>
            </a:r>
            <a:r>
              <a:rPr lang="ru-RU" sz="1000" dirty="0">
                <a:latin typeface="Century Gothic" panose="020B0502020202020204" pitchFamily="34" charset="0"/>
              </a:rPr>
              <a:t>от 500 тыс. до 500 млн;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по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кредитам на рефинансирование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кредита</a:t>
            </a:r>
            <a:endParaRPr lang="ru-RU" sz="1000" dirty="0"/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 рассчитывается как «ключевая ставка + 2,75% годовых»;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развитие предпринимательской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деятельности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Для </a:t>
            </a:r>
            <a:r>
              <a:rPr lang="ru-RU" sz="1000" dirty="0" err="1">
                <a:latin typeface="Century Gothic" panose="020B0502020202020204" pitchFamily="34" charset="0"/>
              </a:rPr>
              <a:t>микропредприятий</a:t>
            </a:r>
            <a:r>
              <a:rPr lang="ru-RU" sz="1000" dirty="0">
                <a:latin typeface="Century Gothic" panose="020B0502020202020204" pitchFamily="34" charset="0"/>
              </a:rPr>
              <a:t> и </a:t>
            </a:r>
            <a:r>
              <a:rPr lang="ru-RU" sz="1000" dirty="0" err="1" smtClean="0">
                <a:latin typeface="Century Gothic" panose="020B0502020202020204" pitchFamily="34" charset="0"/>
              </a:rPr>
              <a:t>самозанятых</a:t>
            </a:r>
            <a:r>
              <a:rPr lang="ru-RU" sz="1000" dirty="0" smtClean="0">
                <a:latin typeface="Century Gothic" panose="020B0502020202020204" pitchFamily="34" charset="0"/>
              </a:rPr>
              <a:t>.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b="1" dirty="0">
                <a:latin typeface="Century Gothic" panose="020B0502020202020204" pitchFamily="34" charset="0"/>
              </a:rPr>
              <a:t>Срок</a:t>
            </a:r>
            <a:r>
              <a:rPr lang="ru-RU" sz="1000" dirty="0">
                <a:latin typeface="Century Gothic" panose="020B0502020202020204" pitchFamily="34" charset="0"/>
              </a:rPr>
              <a:t> - до 3 лет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 процентная ставка рассчитывается как «ключевая ставка + 3,5% годовых»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473044" y="1117592"/>
            <a:ext cx="259569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ПРОГРАММА </a:t>
            </a: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«1764»</a:t>
            </a: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=""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2976793" y="945240"/>
            <a:ext cx="806506" cy="729177"/>
            <a:chOff x="3089464" y="5875975"/>
            <a:chExt cx="1021433" cy="864847"/>
          </a:xfrm>
        </p:grpSpPr>
        <p:pic>
          <p:nvPicPr>
            <p:cNvPr id="59" name="Рисунок 58">
              <a:extLst>
                <a:ext uri="{FF2B5EF4-FFF2-40B4-BE49-F238E27FC236}">
                  <a16:creationId xmlns=""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60" name="Прямоугольник 59">
              <a:extLst>
                <a:ext uri="{FF2B5EF4-FFF2-40B4-BE49-F238E27FC236}">
                  <a16:creationId xmlns=""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sp>
        <p:nvSpPr>
          <p:cNvPr id="38" name="Скругленный прямоугольник 6">
            <a:extLst>
              <a:ext uri="{FF2B5EF4-FFF2-40B4-BE49-F238E27FC236}">
                <a16:creationId xmlns=""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672715" y="3545509"/>
            <a:ext cx="5879745" cy="329823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39" name="Группа 38">
            <a:extLst>
              <a:ext uri="{FF2B5EF4-FFF2-40B4-BE49-F238E27FC236}">
                <a16:creationId xmlns=""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6818559" y="3384192"/>
            <a:ext cx="1563989" cy="276999"/>
            <a:chOff x="1552478" y="1555531"/>
            <a:chExt cx="1539922" cy="276999"/>
          </a:xfrm>
        </p:grpSpPr>
        <p:sp>
          <p:nvSpPr>
            <p:cNvPr id="40" name="Прямоугольник 39">
              <a:extLst>
                <a:ext uri="{FF2B5EF4-FFF2-40B4-BE49-F238E27FC236}">
                  <a16:creationId xmlns=""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4934942" y="3798849"/>
            <a:ext cx="54526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ЛЬГОТНЫЕ КРЕДИТЫ НА ИНВЕСТПРОЕКТЫ ПО РАЗВИТИЮ ТУРИСТИЧЕСКОЙ ИНФРАСТРУКТУРЫ </a:t>
            </a:r>
          </a:p>
          <a:p>
            <a:pPr lvl="0" algn="ctr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4847245" y="4074676"/>
            <a:ext cx="5540306" cy="2445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5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Предприниматели, реализующие инвестиционные проекты в сфере гостиничного бизнеса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Цель</a:t>
            </a:r>
            <a:r>
              <a:rPr lang="ru-RU" sz="1100" dirty="0" smtClean="0"/>
              <a:t> </a:t>
            </a:r>
            <a:r>
              <a:rPr lang="ru-RU" sz="1100" dirty="0"/>
              <a:t>- </a:t>
            </a:r>
            <a:r>
              <a:rPr lang="ru-RU" sz="1000" dirty="0">
                <a:latin typeface="Century Gothic" panose="020B0502020202020204" pitchFamily="34" charset="0"/>
              </a:rPr>
              <a:t>на строительство или реконструкцию зданий для размещения: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- гостиниц (категория не менее «три звезды») площадью не менее 5000 кв. м или с номерным фондом от 120 номеров;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- многофункциональных комплексов, предусматривающих номерной фонд санаторно-курортных организаций и (или) гостиниц категории не менее «три звезды», общая площадь которого составляет не менее 10 процентов общей площади многофункционального комплекса, а также развлекательные и (или) спортивно-оздоровительные комплексы, и (или) конгресс-центры, и (или) горнолыжные трассы, и (или) горнолыжные комплексы с системами искусственного </a:t>
            </a:r>
            <a:r>
              <a:rPr lang="ru-RU" sz="1000" dirty="0" err="1">
                <a:latin typeface="Century Gothic" panose="020B0502020202020204" pitchFamily="34" charset="0"/>
              </a:rPr>
              <a:t>оснежения</a:t>
            </a:r>
            <a:r>
              <a:rPr lang="ru-RU" sz="1000" dirty="0">
                <a:latin typeface="Century Gothic" panose="020B0502020202020204" pitchFamily="34" charset="0"/>
              </a:rPr>
              <a:t>. 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Ставка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кредиту </a:t>
            </a:r>
            <a:r>
              <a:rPr lang="ru-RU" sz="1000" dirty="0">
                <a:latin typeface="Century Gothic" panose="020B0502020202020204" pitchFamily="34" charset="0"/>
              </a:rPr>
              <a:t>- от 3 до 5% годовых. 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Срок кредитования </a:t>
            </a:r>
            <a:r>
              <a:rPr lang="ru-RU" sz="1000" dirty="0">
                <a:latin typeface="Century Gothic" panose="020B0502020202020204" pitchFamily="34" charset="0"/>
              </a:rPr>
              <a:t>– до 15 лет включительно. 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Сумма </a:t>
            </a:r>
            <a:r>
              <a:rPr lang="ru-RU" sz="1000" dirty="0">
                <a:latin typeface="Century Gothic" panose="020B0502020202020204" pitchFamily="34" charset="0"/>
              </a:rPr>
              <a:t>- от 100 млн рублей до 70 млрд рублей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290" y="5931118"/>
            <a:ext cx="1726167" cy="57535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73138" y="7329799"/>
            <a:ext cx="6412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41926" y="6398273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6">
            <a:extLst>
              <a:ext uri="{FF2B5EF4-FFF2-40B4-BE49-F238E27FC236}">
                <a16:creationId xmlns=""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318824" y="5565436"/>
            <a:ext cx="3996581" cy="1845898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75" name="Группа 74">
            <a:extLst>
              <a:ext uri="{FF2B5EF4-FFF2-40B4-BE49-F238E27FC236}">
                <a16:creationId xmlns=""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406583" y="5351491"/>
            <a:ext cx="1475830" cy="250117"/>
            <a:chOff x="1554755" y="1547528"/>
            <a:chExt cx="1537645" cy="257931"/>
          </a:xfrm>
        </p:grpSpPr>
        <p:sp>
          <p:nvSpPr>
            <p:cNvPr id="76" name="Прямоугольник 75">
              <a:extLst>
                <a:ext uri="{FF2B5EF4-FFF2-40B4-BE49-F238E27FC236}">
                  <a16:creationId xmlns=""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4755" y="1547528"/>
              <a:ext cx="1467632" cy="251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4</a:t>
              </a:r>
            </a:p>
          </p:txBody>
        </p:sp>
      </p:grpSp>
      <p:sp>
        <p:nvSpPr>
          <p:cNvPr id="78" name="Прямоугольник 77">
            <a:extLst>
              <a:ext uri="{FF2B5EF4-FFF2-40B4-BE49-F238E27FC236}">
                <a16:creationId xmlns=""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286719" y="5601608"/>
            <a:ext cx="4028686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endParaRPr lang="ru-RU" sz="1100" b="1" u="sng" dirty="0" smtClean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Предприятия </a:t>
            </a: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промышленного сектора, а также МСП</a:t>
            </a:r>
          </a:p>
          <a:p>
            <a:pPr algn="ctr"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вид экономической деятельности которого относится к разделу "С" 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ОКВЭД</a:t>
            </a: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Срок</a:t>
            </a:r>
            <a:r>
              <a:rPr lang="ru-RU" sz="1000" b="1" dirty="0" smtClean="0">
                <a:latin typeface="Century Gothic" panose="020B0502020202020204" pitchFamily="34" charset="0"/>
              </a:rPr>
              <a:t> -</a:t>
            </a:r>
            <a:r>
              <a:rPr lang="ru-RU" sz="1000" dirty="0" smtClean="0">
                <a:latin typeface="Century Gothic" panose="020B0502020202020204" pitchFamily="34" charset="0"/>
              </a:rPr>
              <a:t> до </a:t>
            </a:r>
            <a:r>
              <a:rPr lang="ru-RU" sz="1000" dirty="0">
                <a:latin typeface="Century Gothic" panose="020B0502020202020204" pitchFamily="34" charset="0"/>
              </a:rPr>
              <a:t>7</a:t>
            </a:r>
            <a:r>
              <a:rPr lang="ru-RU" sz="1000" dirty="0" smtClean="0">
                <a:latin typeface="Century Gothic" panose="020B0502020202020204" pitchFamily="34" charset="0"/>
              </a:rPr>
              <a:t> лет</a:t>
            </a: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Ставка по кредиту </a:t>
            </a:r>
            <a:r>
              <a:rPr lang="ru-RU" sz="1000" b="1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до 5% </a:t>
            </a:r>
            <a:r>
              <a:rPr lang="ru-RU" sz="1000" dirty="0" smtClean="0">
                <a:latin typeface="Century Gothic" panose="020B0502020202020204" pitchFamily="34" charset="0"/>
              </a:rPr>
              <a:t>годовых, для технологических </a:t>
            </a:r>
            <a:r>
              <a:rPr lang="ru-RU" sz="1000" dirty="0">
                <a:latin typeface="Century Gothic" panose="020B0502020202020204" pitchFamily="34" charset="0"/>
              </a:rPr>
              <a:t>компаний </a:t>
            </a:r>
            <a:r>
              <a:rPr lang="ru-RU" sz="1000" dirty="0" smtClean="0">
                <a:latin typeface="Century Gothic" panose="020B0502020202020204" pitchFamily="34" charset="0"/>
              </a:rPr>
              <a:t>- 3%</a:t>
            </a:r>
            <a:r>
              <a:rPr lang="en-US" sz="10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годовых</a:t>
            </a:r>
            <a:endParaRPr lang="ru-RU" sz="1000" dirty="0">
              <a:latin typeface="Century Gothic" panose="020B0502020202020204" pitchFamily="34" charset="0"/>
            </a:endParaRP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Размер кредита </a:t>
            </a:r>
            <a:r>
              <a:rPr lang="ru-RU" sz="1000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до 500 млн </a:t>
            </a:r>
            <a:r>
              <a:rPr lang="ru-RU" sz="1000" dirty="0" smtClean="0">
                <a:latin typeface="Century Gothic" panose="020B0502020202020204" pitchFamily="34" charset="0"/>
              </a:rPr>
              <a:t>рублей</a:t>
            </a: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–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>
                <a:latin typeface="Century Gothic" panose="020B0502020202020204" pitchFamily="34" charset="0"/>
              </a:rPr>
              <a:t>приобретение объектов недвижимого имущества в целях осуществления промышленного </a:t>
            </a:r>
            <a:r>
              <a:rPr lang="ru-RU" sz="1000" dirty="0" smtClean="0">
                <a:latin typeface="Century Gothic" panose="020B0502020202020204" pitchFamily="34" charset="0"/>
              </a:rPr>
              <a:t>производства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224828" y="5423651"/>
            <a:ext cx="2590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endParaRPr lang="ru-RU" sz="1000" b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Промышленная </a:t>
            </a: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ипотека</a:t>
            </a: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412" y="5565436"/>
            <a:ext cx="1365796" cy="2536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04045" y="733"/>
            <a:ext cx="28484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2 к письму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 Краснодарского края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_____________ № 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1477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5">
            <a:extLst>
              <a:ext uri="{FF2B5EF4-FFF2-40B4-BE49-F238E27FC236}">
                <a16:creationId xmlns:a16="http://schemas.microsoft.com/office/drawing/2014/main" xmlns="" id="{6FCD0024-C488-4830-970F-D17892B42007}"/>
              </a:ext>
            </a:extLst>
          </p:cNvPr>
          <p:cNvSpPr txBox="1">
            <a:spLocks/>
          </p:cNvSpPr>
          <p:nvPr/>
        </p:nvSpPr>
        <p:spPr>
          <a:xfrm>
            <a:off x="664301" y="67570"/>
            <a:ext cx="9345914" cy="4168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019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rgbClr val="C00000"/>
                </a:solidFill>
              </a:rPr>
              <a:t>МЕРЫ ПОДДЕРЖКИ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object 41">
            <a:extLst>
              <a:ext uri="{FF2B5EF4-FFF2-40B4-BE49-F238E27FC236}">
                <a16:creationId xmlns:a16="http://schemas.microsoft.com/office/drawing/2014/main" xmlns="" id="{1A09C881-4FE8-4F71-A734-D27E03055F7A}"/>
              </a:ext>
            </a:extLst>
          </p:cNvPr>
          <p:cNvSpPr txBox="1"/>
          <p:nvPr/>
        </p:nvSpPr>
        <p:spPr>
          <a:xfrm>
            <a:off x="1231017" y="433052"/>
            <a:ext cx="446396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282575" algn="l"/>
              </a:tabLst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  <a:cs typeface="Cera PRO"/>
              </a:rPr>
              <a:t>Федеральные меры </a:t>
            </a:r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  <a:cs typeface="Cera PRO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9" y="351076"/>
            <a:ext cx="500400" cy="500400"/>
          </a:xfrm>
          <a:prstGeom prst="rect">
            <a:avLst/>
          </a:prstGeom>
        </p:spPr>
      </p:pic>
      <p:sp>
        <p:nvSpPr>
          <p:cNvPr id="5" name="Скругленный прямоугольник 6">
            <a:extLst>
              <a:ext uri="{FF2B5EF4-FFF2-40B4-BE49-F238E27FC236}">
                <a16:creationId xmlns:a16="http://schemas.microsoft.com/office/drawing/2014/main" xmlns="" id="{1384F26C-B7CD-4975-A85F-B6B13707AD09}"/>
              </a:ext>
            </a:extLst>
          </p:cNvPr>
          <p:cNvSpPr/>
          <p:nvPr/>
        </p:nvSpPr>
        <p:spPr>
          <a:xfrm>
            <a:off x="4239394" y="1111072"/>
            <a:ext cx="5701038" cy="533499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784047C-71D4-4052-9F4C-9CE19B8567CA}"/>
              </a:ext>
            </a:extLst>
          </p:cNvPr>
          <p:cNvGrpSpPr/>
          <p:nvPr/>
        </p:nvGrpSpPr>
        <p:grpSpPr>
          <a:xfrm>
            <a:off x="5694980" y="737723"/>
            <a:ext cx="2145323" cy="630942"/>
            <a:chOff x="1525206" y="1526583"/>
            <a:chExt cx="1567194" cy="451508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03EEE218-E175-4CB7-A7BB-DDAF6D6A9170}"/>
                </a:ext>
              </a:extLst>
            </p:cNvPr>
            <p:cNvSpPr txBox="1"/>
            <p:nvPr/>
          </p:nvSpPr>
          <p:spPr>
            <a:xfrm>
              <a:off x="1525206" y="1526583"/>
              <a:ext cx="1476659" cy="451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зонтичные</a:t>
              </a:r>
            </a:p>
            <a:p>
              <a:pPr algn="ctr">
                <a:buClr>
                  <a:srgbClr val="FF4160"/>
                </a:buClr>
              </a:pPr>
              <a:r>
                <a:rPr lang="ru-RU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поручительства</a:t>
              </a:r>
            </a:p>
            <a:p>
              <a:pPr algn="ctr">
                <a:buClr>
                  <a:srgbClr val="FF4160"/>
                </a:buClr>
              </a:pP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690644" y="224780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Скругленный прямоугольник 6">
            <a:extLst>
              <a:ext uri="{FF2B5EF4-FFF2-40B4-BE49-F238E27FC236}">
                <a16:creationId xmlns=""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362715" y="1093744"/>
            <a:ext cx="3520060" cy="5705408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304806" y="897443"/>
            <a:ext cx="1539922" cy="276999"/>
            <a:chOff x="1552478" y="1555531"/>
            <a:chExt cx="1539922" cy="276999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КАНИКУЛЫ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3037341" y="802897"/>
            <a:ext cx="806506" cy="729177"/>
            <a:chOff x="3089464" y="5875975"/>
            <a:chExt cx="1021433" cy="864847"/>
          </a:xfrm>
        </p:grpSpPr>
        <p:pic>
          <p:nvPicPr>
            <p:cNvPr id="15" name="Рисунок 14">
              <a:extLst>
                <a:ext uri="{FF2B5EF4-FFF2-40B4-BE49-F238E27FC236}">
                  <a16:creationId xmlns=""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136" y="1530003"/>
            <a:ext cx="898638" cy="38795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532809" y="1209879"/>
            <a:ext cx="23119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</a:rPr>
              <a:t>Кредитные каникулы по 106-ФЗ для </a:t>
            </a:r>
            <a:r>
              <a:rPr lang="ru-RU" sz="1200" b="1" dirty="0" smtClean="0">
                <a:solidFill>
                  <a:srgbClr val="FF0000"/>
                </a:solidFill>
              </a:rPr>
              <a:t>юридических  лиц </a:t>
            </a:r>
            <a:r>
              <a:rPr lang="ru-RU" sz="1200" b="1" dirty="0">
                <a:solidFill>
                  <a:srgbClr val="FF0000"/>
                </a:solidFill>
              </a:rPr>
              <a:t>и ИП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7867" y="1888088"/>
            <a:ext cx="32583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Только для бизнеса из наиболее пострадавших отраслей, заключивших кредитные договоры до 01.03.2022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82780" y="2487871"/>
            <a:ext cx="32010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Варианты </a:t>
            </a:r>
            <a:r>
              <a:rPr lang="ru-RU" sz="1400" b="1" dirty="0">
                <a:solidFill>
                  <a:srgbClr val="FF0000"/>
                </a:solidFill>
              </a:rPr>
              <a:t>изменения условий по действующим кредитам: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7867" y="2943380"/>
            <a:ext cx="325837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 smtClean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отсрочка </a:t>
            </a:r>
            <a:r>
              <a:rPr lang="ru-RU" sz="1400" b="1" dirty="0"/>
              <a:t>основного долга и процентов до 6 месяцев с продлением срока кредита — для ИП и ООО</a:t>
            </a:r>
          </a:p>
          <a:p>
            <a:pPr algn="just"/>
            <a:r>
              <a:rPr lang="ru-RU" sz="1400" b="1" dirty="0"/>
              <a:t>уменьшение регулярного платежа — только для ИП</a:t>
            </a:r>
          </a:p>
          <a:p>
            <a:pPr algn="just"/>
            <a:r>
              <a:rPr lang="ru-RU" sz="1400" b="1" dirty="0" smtClean="0"/>
              <a:t>В </a:t>
            </a:r>
            <a:r>
              <a:rPr lang="ru-RU" sz="1400" b="1" dirty="0"/>
              <a:t>случае продления срока кредита размер платежа будет аналогичным тому, который был до изменения </a:t>
            </a:r>
            <a:r>
              <a:rPr lang="ru-RU" sz="1400" b="1" dirty="0" smtClean="0"/>
              <a:t>условий</a:t>
            </a:r>
          </a:p>
          <a:p>
            <a:pPr algn="just"/>
            <a:r>
              <a:rPr lang="ru-RU" sz="1200" b="1" dirty="0" smtClean="0"/>
              <a:t> </a:t>
            </a: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Программа</a:t>
            </a:r>
            <a:r>
              <a:rPr lang="ru-RU" sz="1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действует до 30.09.2022 г.</a:t>
            </a:r>
          </a:p>
          <a:p>
            <a:pPr algn="just"/>
            <a:endParaRPr lang="ru-RU" sz="1000" i="1" dirty="0" smtClean="0"/>
          </a:p>
          <a:p>
            <a:pPr algn="ctr"/>
            <a:r>
              <a:rPr lang="ru-RU" sz="1000" i="1" dirty="0" smtClean="0"/>
              <a:t>Минфин </a:t>
            </a:r>
            <a:r>
              <a:rPr lang="ru-RU" sz="1000" i="1" dirty="0"/>
              <a:t>РФ 19.09.2022 предложил продлить механизм кредитных каникул до 31.03.2023, проект соответствующего постановления опубликован на сайте нормативной правовой </a:t>
            </a:r>
            <a:r>
              <a:rPr lang="ru-RU" sz="1000" i="1" dirty="0" smtClean="0"/>
              <a:t>информации</a:t>
            </a:r>
            <a:endParaRPr lang="ru-RU" sz="1000" b="1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8849" y="1006188"/>
            <a:ext cx="731583" cy="402371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2673350" y="3456673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299687" y="1463439"/>
            <a:ext cx="56407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Упрощенный </a:t>
            </a:r>
            <a:r>
              <a:rPr lang="ru-RU" sz="1400" b="1" dirty="0">
                <a:solidFill>
                  <a:srgbClr val="FF0000"/>
                </a:solidFill>
              </a:rPr>
              <a:t>способ получить кредит, если у предпринимателя не хватает залога для получения финансирования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endParaRPr lang="ru-RU" sz="1200" b="1" dirty="0" smtClean="0"/>
          </a:p>
          <a:p>
            <a:r>
              <a:rPr lang="ru-RU" sz="1400" b="1" dirty="0" smtClean="0"/>
              <a:t>Зонтичные «поручительства»  </a:t>
            </a:r>
            <a:r>
              <a:rPr lang="ru-RU" sz="1400" b="1" dirty="0"/>
              <a:t>покрывает до 50% от суммы кредита;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для </a:t>
            </a:r>
            <a:r>
              <a:rPr lang="ru-RU" sz="1400" b="1" dirty="0"/>
              <a:t>предпринимателей такое поручительство бесплатное, комиссию платит банк;</a:t>
            </a:r>
          </a:p>
          <a:p>
            <a:r>
              <a:rPr lang="ru-RU" sz="1400" b="1" dirty="0"/>
              <a:t>поручительство будет предоставлено при выдаче кредита при условии, что заемщик находится в реестре субъектов МСП и удовлетворяет ряду других требований. То есть «зонтичное» поручительство предоставляется заемщику автоматически.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Размер </a:t>
            </a:r>
            <a:r>
              <a:rPr lang="ru-RU" sz="1400" b="1" dirty="0">
                <a:solidFill>
                  <a:srgbClr val="FF0000"/>
                </a:solidFill>
              </a:rPr>
              <a:t>поручительства по кредиту </a:t>
            </a:r>
            <a:r>
              <a:rPr lang="ru-RU" sz="1400" b="1" dirty="0"/>
              <a:t>(или нескольким кредитам) одного предпринимателя </a:t>
            </a:r>
            <a:r>
              <a:rPr lang="ru-RU" sz="1400" b="1" dirty="0" smtClean="0"/>
              <a:t>– </a:t>
            </a:r>
            <a:r>
              <a:rPr lang="ru-RU" sz="1400" b="1" dirty="0" smtClean="0">
                <a:solidFill>
                  <a:srgbClr val="FF0000"/>
                </a:solidFill>
              </a:rPr>
              <a:t>до </a:t>
            </a:r>
            <a:r>
              <a:rPr lang="ru-RU" sz="1400" b="1" dirty="0">
                <a:solidFill>
                  <a:srgbClr val="FF0000"/>
                </a:solidFill>
              </a:rPr>
              <a:t>1 млрд рублей</a:t>
            </a:r>
            <a:r>
              <a:rPr lang="ru-RU" sz="1400" b="1" dirty="0"/>
              <a:t>;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Срок </a:t>
            </a:r>
            <a:r>
              <a:rPr lang="ru-RU" sz="1400" b="1" dirty="0">
                <a:solidFill>
                  <a:srgbClr val="FF0000"/>
                </a:solidFill>
              </a:rPr>
              <a:t>кредита </a:t>
            </a:r>
            <a:r>
              <a:rPr lang="ru-RU" sz="1400" b="1" dirty="0"/>
              <a:t>не более </a:t>
            </a:r>
            <a:r>
              <a:rPr lang="ru-RU" sz="1400" b="1" dirty="0">
                <a:solidFill>
                  <a:srgbClr val="FF0000"/>
                </a:solidFill>
              </a:rPr>
              <a:t>180 месяцев</a:t>
            </a:r>
            <a:r>
              <a:rPr lang="ru-RU" sz="1400" b="1" dirty="0" smtClean="0"/>
              <a:t>;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Кредит можно получить </a:t>
            </a:r>
            <a:r>
              <a:rPr lang="ru-RU" sz="1400" b="1" dirty="0"/>
              <a:t>на:</a:t>
            </a:r>
          </a:p>
          <a:p>
            <a:r>
              <a:rPr lang="ru-RU" sz="1400" b="1" dirty="0"/>
              <a:t>   Инвестиционные цели</a:t>
            </a:r>
          </a:p>
          <a:p>
            <a:r>
              <a:rPr lang="ru-RU" sz="1400" b="1" dirty="0"/>
              <a:t>   Пополнение оборотных средств</a:t>
            </a:r>
          </a:p>
          <a:p>
            <a:r>
              <a:rPr lang="ru-RU" sz="1400" b="1" dirty="0"/>
              <a:t>   Развитие бизнеса</a:t>
            </a:r>
          </a:p>
          <a:p>
            <a:r>
              <a:rPr lang="ru-RU" sz="1400" b="1" dirty="0"/>
              <a:t>   Рефинансирование кредита</a:t>
            </a:r>
          </a:p>
          <a:p>
            <a:endParaRPr lang="ru-RU" sz="1400" b="1" dirty="0" smtClean="0"/>
          </a:p>
          <a:p>
            <a:pPr algn="ctr"/>
            <a:r>
              <a:rPr lang="ru-RU" sz="1400" b="1" dirty="0" smtClean="0"/>
              <a:t>В </a:t>
            </a:r>
            <a:r>
              <a:rPr lang="ru-RU" sz="1400" b="1" dirty="0"/>
              <a:t>настоящее время «зонтичные» поручительства принимают 13 банков-партнеров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73138" y="7329799"/>
            <a:ext cx="6412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44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931120" y="462865"/>
            <a:ext cx="8319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Ресурсы в информационно-телекоммуникационной сети «Интернет»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посвященные мерам поддержки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МСП</a:t>
            </a:r>
            <a:endParaRPr lang="ru-RU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44192"/>
              </p:ext>
            </p:extLst>
          </p:nvPr>
        </p:nvGraphicFramePr>
        <p:xfrm>
          <a:off x="857837" y="1462245"/>
          <a:ext cx="8393166" cy="48049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>
                  <a:extLst>
                    <a:ext uri="{9D8B030D-6E8A-4147-A177-3AD203B41FA5}">
                      <a16:colId xmlns="" xmlns:a16="http://schemas.microsoft.com/office/drawing/2014/main" val="622174219"/>
                    </a:ext>
                  </a:extLst>
                </a:gridCol>
                <a:gridCol w="5924143">
                  <a:extLst>
                    <a:ext uri="{9D8B030D-6E8A-4147-A177-3AD203B41FA5}">
                      <a16:colId xmlns="" xmlns:a16="http://schemas.microsoft.com/office/drawing/2014/main" val="3310947642"/>
                    </a:ext>
                  </a:extLst>
                </a:gridCol>
              </a:tblGrid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79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http://government.ru/sanctions_measures/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2973127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29556974"/>
                  </a:ext>
                </a:extLst>
              </a:tr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https://economy.gov.ru/material/directions</a:t>
                      </a:r>
                      <a:r>
                        <a:rPr lang="ru-RU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sanctions_measures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finansy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ru-RU" sz="1579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16915733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6540021"/>
                  </a:ext>
                </a:extLst>
              </a:tr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https://corpmsp.ru/?ysclid=l87buxwuow764865874</a:t>
                      </a:r>
                      <a:endParaRPr lang="ru-RU" sz="1579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34147945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37209471"/>
                  </a:ext>
                </a:extLst>
              </a:tr>
              <a:tr h="5568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r>
                        <a:rPr lang="ru-RU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мсп.рф</a:t>
                      </a:r>
                      <a:r>
                        <a:rPr lang="ru-RU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/#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endParaRPr lang="ru-RU" sz="1579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08181376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71312781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https://xn--90aifddrld7a.xn--p1ai/anticrisis/antikrizisnye-programmy-lgotnogo-kreditovaniya-msp-ot-banka-rossii</a:t>
                      </a: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99597743"/>
                  </a:ext>
                </a:extLst>
              </a:tr>
            </a:tbl>
          </a:graphicData>
        </a:graphic>
      </p:graphicFrame>
      <p:pic>
        <p:nvPicPr>
          <p:cNvPr id="4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37" y="1462242"/>
            <a:ext cx="2609640" cy="604683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837" y="2462009"/>
            <a:ext cx="2455268" cy="530063"/>
          </a:xfrm>
          <a:prstGeom prst="rect">
            <a:avLst/>
          </a:prstGeom>
        </p:spPr>
      </p:pic>
      <p:pic>
        <p:nvPicPr>
          <p:cNvPr id="6" name="Picture 4" descr="Поддержка малого и среднего предпринимательства (МСП)">
            <a:extLst>
              <a:ext uri="{FF2B5EF4-FFF2-40B4-BE49-F238E27FC236}">
                <a16:creationId xmlns="" xmlns:a16="http://schemas.microsoft.com/office/drawing/2014/main" id="{AE99438A-C744-45E9-9573-A2EF4B72C2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6189"/>
          <a:stretch/>
        </p:blipFill>
        <p:spPr bwMode="auto">
          <a:xfrm>
            <a:off x="857837" y="3460575"/>
            <a:ext cx="1677133" cy="57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8" y="4478089"/>
            <a:ext cx="1396475" cy="549160"/>
          </a:xfrm>
          <a:prstGeom prst="rect">
            <a:avLst/>
          </a:prstGeom>
        </p:spPr>
      </p:pic>
      <p:pic>
        <p:nvPicPr>
          <p:cNvPr id="9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6" y="5469155"/>
            <a:ext cx="1982639" cy="619476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44178"/>
              </p:ext>
            </p:extLst>
          </p:nvPr>
        </p:nvGraphicFramePr>
        <p:xfrm>
          <a:off x="857837" y="6104854"/>
          <a:ext cx="8393166" cy="6482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/>
                <a:gridCol w="5924143"/>
              </a:tblGrid>
              <a:tr h="648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55566"/>
              </p:ext>
            </p:extLst>
          </p:nvPr>
        </p:nvGraphicFramePr>
        <p:xfrm>
          <a:off x="857835" y="6451223"/>
          <a:ext cx="8393167" cy="10541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/>
                <a:gridCol w="5924144"/>
              </a:tblGrid>
              <a:tr h="8415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https://neweconomy.krasnodar.ru/activity/finansovyy-rynok/bankovskiy-sektor/gosudarstvennaya-podderzhka-federalnaya-subektov-msp</a:t>
                      </a: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2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834" y="6523943"/>
            <a:ext cx="2449568" cy="58366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72314" y="7301782"/>
            <a:ext cx="17746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708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21308</TotalTime>
  <Words>746</Words>
  <Application>Microsoft Office PowerPoint</Application>
  <PresentationFormat>Произвольный</PresentationFormat>
  <Paragraphs>107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Cera PRO</vt:lpstr>
      <vt:lpstr>Times New Roman</vt:lpstr>
      <vt:lpstr>Тема Office</vt:lpstr>
      <vt:lpstr>Льготное кредитование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Кривошеева Елена Владимировна</dc:creator>
  <cp:lastModifiedBy>Кулеба Александр Александрович</cp:lastModifiedBy>
  <cp:revision>1329</cp:revision>
  <cp:lastPrinted>2022-09-22T09:46:35Z</cp:lastPrinted>
  <dcterms:created xsi:type="dcterms:W3CDTF">2019-09-11T08:36:59Z</dcterms:created>
  <dcterms:modified xsi:type="dcterms:W3CDTF">2022-09-22T09:57:08Z</dcterms:modified>
</cp:coreProperties>
</file>